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5199975" cy="359997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41" autoAdjust="0"/>
    <p:restoredTop sz="86402" autoAdjust="0"/>
  </p:normalViewPr>
  <p:slideViewPr>
    <p:cSldViewPr snapToGrid="0">
      <p:cViewPr>
        <p:scale>
          <a:sx n="50" d="100"/>
          <a:sy n="50" d="100"/>
        </p:scale>
        <p:origin x="5682" y="-3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9998" y="5891626"/>
            <a:ext cx="21419979" cy="12533242"/>
          </a:xfrm>
        </p:spPr>
        <p:txBody>
          <a:bodyPr anchor="b"/>
          <a:lstStyle>
            <a:lvl1pPr algn="ctr">
              <a:defRPr sz="16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9997" y="18908198"/>
            <a:ext cx="18899981" cy="8691601"/>
          </a:xfrm>
        </p:spPr>
        <p:txBody>
          <a:bodyPr/>
          <a:lstStyle>
            <a:lvl1pPr marL="0" indent="0" algn="ctr">
              <a:buNone/>
              <a:defRPr sz="6614"/>
            </a:lvl1pPr>
            <a:lvl2pPr marL="1259997" indent="0" algn="ctr">
              <a:buNone/>
              <a:defRPr sz="5512"/>
            </a:lvl2pPr>
            <a:lvl3pPr marL="2519995" indent="0" algn="ctr">
              <a:buNone/>
              <a:defRPr sz="4961"/>
            </a:lvl3pPr>
            <a:lvl4pPr marL="3779992" indent="0" algn="ctr">
              <a:buNone/>
              <a:defRPr sz="4409"/>
            </a:lvl4pPr>
            <a:lvl5pPr marL="5039990" indent="0" algn="ctr">
              <a:buNone/>
              <a:defRPr sz="4409"/>
            </a:lvl5pPr>
            <a:lvl6pPr marL="6299987" indent="0" algn="ctr">
              <a:buNone/>
              <a:defRPr sz="4409"/>
            </a:lvl6pPr>
            <a:lvl7pPr marL="7559985" indent="0" algn="ctr">
              <a:buNone/>
              <a:defRPr sz="4409"/>
            </a:lvl7pPr>
            <a:lvl8pPr marL="8819982" indent="0" algn="ctr">
              <a:buNone/>
              <a:defRPr sz="4409"/>
            </a:lvl8pPr>
            <a:lvl9pPr marL="10079980" indent="0" algn="ctr">
              <a:buNone/>
              <a:defRPr sz="44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0802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168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033733" y="1916653"/>
            <a:ext cx="5433745" cy="305081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500" y="1916653"/>
            <a:ext cx="15986234" cy="305081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0892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672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375" y="8974945"/>
            <a:ext cx="21734978" cy="14974888"/>
          </a:xfrm>
        </p:spPr>
        <p:txBody>
          <a:bodyPr anchor="b"/>
          <a:lstStyle>
            <a:lvl1pPr>
              <a:defRPr sz="16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375" y="24091502"/>
            <a:ext cx="21734978" cy="7874940"/>
          </a:xfrm>
        </p:spPr>
        <p:txBody>
          <a:bodyPr/>
          <a:lstStyle>
            <a:lvl1pPr marL="0" indent="0">
              <a:buNone/>
              <a:defRPr sz="6614">
                <a:solidFill>
                  <a:schemeClr val="tx1"/>
                </a:solidFill>
              </a:defRPr>
            </a:lvl1pPr>
            <a:lvl2pPr marL="1259997" indent="0">
              <a:buNone/>
              <a:defRPr sz="5512">
                <a:solidFill>
                  <a:schemeClr val="tx1">
                    <a:tint val="75000"/>
                  </a:schemeClr>
                </a:solidFill>
              </a:defRPr>
            </a:lvl2pPr>
            <a:lvl3pPr marL="2519995" indent="0">
              <a:buNone/>
              <a:defRPr sz="4961">
                <a:solidFill>
                  <a:schemeClr val="tx1">
                    <a:tint val="75000"/>
                  </a:schemeClr>
                </a:solidFill>
              </a:defRPr>
            </a:lvl3pPr>
            <a:lvl4pPr marL="3779992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4pPr>
            <a:lvl5pPr marL="5039990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5pPr>
            <a:lvl6pPr marL="6299987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6pPr>
            <a:lvl7pPr marL="7559985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7pPr>
            <a:lvl8pPr marL="8819982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8pPr>
            <a:lvl9pPr marL="10079980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09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98" y="9583264"/>
            <a:ext cx="10709989" cy="228415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57488" y="9583264"/>
            <a:ext cx="10709989" cy="228415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884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1" y="1916661"/>
            <a:ext cx="21734978" cy="69582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5783" y="8824938"/>
            <a:ext cx="10660769" cy="4324966"/>
          </a:xfrm>
        </p:spPr>
        <p:txBody>
          <a:bodyPr anchor="b"/>
          <a:lstStyle>
            <a:lvl1pPr marL="0" indent="0">
              <a:buNone/>
              <a:defRPr sz="6614" b="1"/>
            </a:lvl1pPr>
            <a:lvl2pPr marL="1259997" indent="0">
              <a:buNone/>
              <a:defRPr sz="5512" b="1"/>
            </a:lvl2pPr>
            <a:lvl3pPr marL="2519995" indent="0">
              <a:buNone/>
              <a:defRPr sz="4961" b="1"/>
            </a:lvl3pPr>
            <a:lvl4pPr marL="3779992" indent="0">
              <a:buNone/>
              <a:defRPr sz="4409" b="1"/>
            </a:lvl4pPr>
            <a:lvl5pPr marL="5039990" indent="0">
              <a:buNone/>
              <a:defRPr sz="4409" b="1"/>
            </a:lvl5pPr>
            <a:lvl6pPr marL="6299987" indent="0">
              <a:buNone/>
              <a:defRPr sz="4409" b="1"/>
            </a:lvl6pPr>
            <a:lvl7pPr marL="7559985" indent="0">
              <a:buNone/>
              <a:defRPr sz="4409" b="1"/>
            </a:lvl7pPr>
            <a:lvl8pPr marL="8819982" indent="0">
              <a:buNone/>
              <a:defRPr sz="4409" b="1"/>
            </a:lvl8pPr>
            <a:lvl9pPr marL="10079980" indent="0">
              <a:buNone/>
              <a:defRPr sz="44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5783" y="13149904"/>
            <a:ext cx="10660769" cy="193415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757489" y="8824938"/>
            <a:ext cx="10713272" cy="4324966"/>
          </a:xfrm>
        </p:spPr>
        <p:txBody>
          <a:bodyPr anchor="b"/>
          <a:lstStyle>
            <a:lvl1pPr marL="0" indent="0">
              <a:buNone/>
              <a:defRPr sz="6614" b="1"/>
            </a:lvl1pPr>
            <a:lvl2pPr marL="1259997" indent="0">
              <a:buNone/>
              <a:defRPr sz="5512" b="1"/>
            </a:lvl2pPr>
            <a:lvl3pPr marL="2519995" indent="0">
              <a:buNone/>
              <a:defRPr sz="4961" b="1"/>
            </a:lvl3pPr>
            <a:lvl4pPr marL="3779992" indent="0">
              <a:buNone/>
              <a:defRPr sz="4409" b="1"/>
            </a:lvl4pPr>
            <a:lvl5pPr marL="5039990" indent="0">
              <a:buNone/>
              <a:defRPr sz="4409" b="1"/>
            </a:lvl5pPr>
            <a:lvl6pPr marL="6299987" indent="0">
              <a:buNone/>
              <a:defRPr sz="4409" b="1"/>
            </a:lvl6pPr>
            <a:lvl7pPr marL="7559985" indent="0">
              <a:buNone/>
              <a:defRPr sz="4409" b="1"/>
            </a:lvl7pPr>
            <a:lvl8pPr marL="8819982" indent="0">
              <a:buNone/>
              <a:defRPr sz="4409" b="1"/>
            </a:lvl8pPr>
            <a:lvl9pPr marL="10079980" indent="0">
              <a:buNone/>
              <a:defRPr sz="44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757489" y="13149904"/>
            <a:ext cx="10713272" cy="193415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9586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251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0265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2399982"/>
            <a:ext cx="8127648" cy="839993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3272" y="5183304"/>
            <a:ext cx="12757487" cy="25583147"/>
          </a:xfrm>
        </p:spPr>
        <p:txBody>
          <a:bodyPr/>
          <a:lstStyle>
            <a:lvl1pPr>
              <a:defRPr sz="8819"/>
            </a:lvl1pPr>
            <a:lvl2pPr>
              <a:defRPr sz="7717"/>
            </a:lvl2pPr>
            <a:lvl3pPr>
              <a:defRPr sz="6614"/>
            </a:lvl3pPr>
            <a:lvl4pPr>
              <a:defRPr sz="5512"/>
            </a:lvl4pPr>
            <a:lvl5pPr>
              <a:defRPr sz="5512"/>
            </a:lvl5pPr>
            <a:lvl6pPr>
              <a:defRPr sz="5512"/>
            </a:lvl6pPr>
            <a:lvl7pPr>
              <a:defRPr sz="5512"/>
            </a:lvl7pPr>
            <a:lvl8pPr>
              <a:defRPr sz="5512"/>
            </a:lvl8pPr>
            <a:lvl9pPr>
              <a:defRPr sz="551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10799922"/>
            <a:ext cx="8127648" cy="20008190"/>
          </a:xfrm>
        </p:spPr>
        <p:txBody>
          <a:bodyPr/>
          <a:lstStyle>
            <a:lvl1pPr marL="0" indent="0">
              <a:buNone/>
              <a:defRPr sz="4409"/>
            </a:lvl1pPr>
            <a:lvl2pPr marL="1259997" indent="0">
              <a:buNone/>
              <a:defRPr sz="3858"/>
            </a:lvl2pPr>
            <a:lvl3pPr marL="2519995" indent="0">
              <a:buNone/>
              <a:defRPr sz="3307"/>
            </a:lvl3pPr>
            <a:lvl4pPr marL="3779992" indent="0">
              <a:buNone/>
              <a:defRPr sz="2756"/>
            </a:lvl4pPr>
            <a:lvl5pPr marL="5039990" indent="0">
              <a:buNone/>
              <a:defRPr sz="2756"/>
            </a:lvl5pPr>
            <a:lvl6pPr marL="6299987" indent="0">
              <a:buNone/>
              <a:defRPr sz="2756"/>
            </a:lvl6pPr>
            <a:lvl7pPr marL="7559985" indent="0">
              <a:buNone/>
              <a:defRPr sz="2756"/>
            </a:lvl7pPr>
            <a:lvl8pPr marL="8819982" indent="0">
              <a:buNone/>
              <a:defRPr sz="2756"/>
            </a:lvl8pPr>
            <a:lvl9pPr marL="10079980" indent="0">
              <a:buNone/>
              <a:defRPr sz="275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435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2399982"/>
            <a:ext cx="8127648" cy="839993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713272" y="5183304"/>
            <a:ext cx="12757487" cy="25583147"/>
          </a:xfrm>
        </p:spPr>
        <p:txBody>
          <a:bodyPr anchor="t"/>
          <a:lstStyle>
            <a:lvl1pPr marL="0" indent="0">
              <a:buNone/>
              <a:defRPr sz="8819"/>
            </a:lvl1pPr>
            <a:lvl2pPr marL="1259997" indent="0">
              <a:buNone/>
              <a:defRPr sz="7717"/>
            </a:lvl2pPr>
            <a:lvl3pPr marL="2519995" indent="0">
              <a:buNone/>
              <a:defRPr sz="6614"/>
            </a:lvl3pPr>
            <a:lvl4pPr marL="3779992" indent="0">
              <a:buNone/>
              <a:defRPr sz="5512"/>
            </a:lvl4pPr>
            <a:lvl5pPr marL="5039990" indent="0">
              <a:buNone/>
              <a:defRPr sz="5512"/>
            </a:lvl5pPr>
            <a:lvl6pPr marL="6299987" indent="0">
              <a:buNone/>
              <a:defRPr sz="5512"/>
            </a:lvl6pPr>
            <a:lvl7pPr marL="7559985" indent="0">
              <a:buNone/>
              <a:defRPr sz="5512"/>
            </a:lvl7pPr>
            <a:lvl8pPr marL="8819982" indent="0">
              <a:buNone/>
              <a:defRPr sz="5512"/>
            </a:lvl8pPr>
            <a:lvl9pPr marL="10079980" indent="0">
              <a:buNone/>
              <a:defRPr sz="551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10799922"/>
            <a:ext cx="8127648" cy="20008190"/>
          </a:xfrm>
        </p:spPr>
        <p:txBody>
          <a:bodyPr/>
          <a:lstStyle>
            <a:lvl1pPr marL="0" indent="0">
              <a:buNone/>
              <a:defRPr sz="4409"/>
            </a:lvl1pPr>
            <a:lvl2pPr marL="1259997" indent="0">
              <a:buNone/>
              <a:defRPr sz="3858"/>
            </a:lvl2pPr>
            <a:lvl3pPr marL="2519995" indent="0">
              <a:buNone/>
              <a:defRPr sz="3307"/>
            </a:lvl3pPr>
            <a:lvl4pPr marL="3779992" indent="0">
              <a:buNone/>
              <a:defRPr sz="2756"/>
            </a:lvl4pPr>
            <a:lvl5pPr marL="5039990" indent="0">
              <a:buNone/>
              <a:defRPr sz="2756"/>
            </a:lvl5pPr>
            <a:lvl6pPr marL="6299987" indent="0">
              <a:buNone/>
              <a:defRPr sz="2756"/>
            </a:lvl6pPr>
            <a:lvl7pPr marL="7559985" indent="0">
              <a:buNone/>
              <a:defRPr sz="2756"/>
            </a:lvl7pPr>
            <a:lvl8pPr marL="8819982" indent="0">
              <a:buNone/>
              <a:defRPr sz="2756"/>
            </a:lvl8pPr>
            <a:lvl9pPr marL="10079980" indent="0">
              <a:buNone/>
              <a:defRPr sz="275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4069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2499" y="1916661"/>
            <a:ext cx="21734978" cy="6958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99" y="9583264"/>
            <a:ext cx="21734978" cy="22841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86DA2-6F35-4111-ACB3-E2300C0C7C15}" type="datetimeFigureOut">
              <a:rPr lang="en-GB" smtClean="0"/>
              <a:t>02/02/2026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802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519995" rtl="0" eaLnBrk="1" latinLnBrk="0" hangingPunct="1">
        <a:lnSpc>
          <a:spcPct val="90000"/>
        </a:lnSpc>
        <a:spcBef>
          <a:spcPct val="0"/>
        </a:spcBef>
        <a:buNone/>
        <a:defRPr sz="1212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29999" indent="-629999" algn="l" defTabSz="2519995" rtl="0" eaLnBrk="1" latinLnBrk="0" hangingPunct="1">
        <a:lnSpc>
          <a:spcPct val="90000"/>
        </a:lnSpc>
        <a:spcBef>
          <a:spcPts val="2756"/>
        </a:spcBef>
        <a:buFont typeface="Arial" panose="020B0604020202020204" pitchFamily="34" charset="0"/>
        <a:buChar char="•"/>
        <a:defRPr sz="7717" kern="1200">
          <a:solidFill>
            <a:schemeClr val="tx1"/>
          </a:solidFill>
          <a:latin typeface="+mn-lt"/>
          <a:ea typeface="+mn-ea"/>
          <a:cs typeface="+mn-cs"/>
        </a:defRPr>
      </a:lvl1pPr>
      <a:lvl2pPr marL="1889996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2pPr>
      <a:lvl3pPr marL="3149994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3pPr>
      <a:lvl4pPr marL="4409991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4pPr>
      <a:lvl5pPr marL="5669989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5pPr>
      <a:lvl6pPr marL="6929986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6pPr>
      <a:lvl7pPr marL="8189984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7pPr>
      <a:lvl8pPr marL="9449981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8pPr>
      <a:lvl9pPr marL="10709979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1pPr>
      <a:lvl2pPr marL="1259997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2pPr>
      <a:lvl3pPr marL="2519995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4pPr>
      <a:lvl5pPr marL="5039990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5pPr>
      <a:lvl6pPr marL="6299987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6pPr>
      <a:lvl7pPr marL="7559985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7pPr>
      <a:lvl8pPr marL="8819982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8pPr>
      <a:lvl9pPr marL="10079980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E55D3C5-B04D-41A5-9B17-C157FCAEF5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685416"/>
              </p:ext>
            </p:extLst>
          </p:nvPr>
        </p:nvGraphicFramePr>
        <p:xfrm>
          <a:off x="818147" y="665380"/>
          <a:ext cx="23509706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8590">
                  <a:extLst>
                    <a:ext uri="{9D8B030D-6E8A-4147-A177-3AD203B41FA5}">
                      <a16:colId xmlns:a16="http://schemas.microsoft.com/office/drawing/2014/main" val="4092810084"/>
                    </a:ext>
                  </a:extLst>
                </a:gridCol>
                <a:gridCol w="13210674">
                  <a:extLst>
                    <a:ext uri="{9D8B030D-6E8A-4147-A177-3AD203B41FA5}">
                      <a16:colId xmlns:a16="http://schemas.microsoft.com/office/drawing/2014/main" val="3944608498"/>
                    </a:ext>
                  </a:extLst>
                </a:gridCol>
                <a:gridCol w="4740442">
                  <a:extLst>
                    <a:ext uri="{9D8B030D-6E8A-4147-A177-3AD203B41FA5}">
                      <a16:colId xmlns:a16="http://schemas.microsoft.com/office/drawing/2014/main" val="3295376166"/>
                    </a:ext>
                  </a:extLst>
                </a:gridCol>
              </a:tblGrid>
              <a:tr h="1781860">
                <a:tc>
                  <a:txBody>
                    <a:bodyPr/>
                    <a:lstStyle/>
                    <a:p>
                      <a:pPr marL="0" marR="0" lvl="0" indent="0" algn="ctr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/>
                        <a:t>Deep Learning for Computer Science</a:t>
                      </a:r>
                      <a:endParaRPr lang="en-GB" sz="3600" dirty="0"/>
                    </a:p>
                  </a:txBody>
                  <a:tcPr anchor="ctr">
                    <a:solidFill>
                      <a:srgbClr val="009999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GB" sz="7400" dirty="0" err="1"/>
                        <a:t>GymTrainer</a:t>
                      </a:r>
                      <a:r>
                        <a:rPr lang="en-GB" sz="7400" dirty="0"/>
                        <a:t>: Real-Time Exercise Analysis</a:t>
                      </a:r>
                      <a:br>
                        <a:rPr lang="en-GB" sz="7400" dirty="0"/>
                      </a:br>
                      <a:r>
                        <a:rPr lang="en-GB" sz="5200" dirty="0"/>
                        <a:t>Ori </a:t>
                      </a:r>
                      <a:r>
                        <a:rPr lang="en-GB" sz="5200" dirty="0" err="1"/>
                        <a:t>Zarfaty</a:t>
                      </a:r>
                      <a:r>
                        <a:rPr lang="en-GB" sz="5200" dirty="0"/>
                        <a:t> </a:t>
                      </a:r>
                      <a:r>
                        <a:rPr lang="en-IL" sz="5200" dirty="0"/>
                        <a:t>&amp;</a:t>
                      </a:r>
                      <a:r>
                        <a:rPr lang="en-GB" sz="5200" dirty="0"/>
                        <a:t> Amit Wagensberg</a:t>
                      </a:r>
                      <a:endParaRPr lang="he-IL" sz="5200" dirty="0"/>
                    </a:p>
                    <a:p>
                      <a:pPr algn="ctr"/>
                      <a:r>
                        <a:rPr lang="en-GB" sz="4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2026, A </a:t>
                      </a:r>
                      <a:r>
                        <a:rPr lang="en-US" sz="4000" b="1" kern="1200" dirty="0">
                          <a:solidFill>
                            <a:schemeClr val="lt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</a:t>
                      </a:r>
                      <a:r>
                        <a:rPr lang="he-IL" sz="4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עברית</a:t>
                      </a:r>
                      <a:r>
                        <a:rPr lang="en-GB" sz="4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he-IL" sz="4000" b="1" kern="1200" dirty="0">
                          <a:solidFill>
                            <a:schemeClr val="lt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[</a:t>
                      </a:r>
                      <a:endParaRPr lang="en-GB" sz="4000" b="1" kern="12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009999"/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2067825"/>
                  </a:ext>
                </a:extLst>
              </a:tr>
              <a:tr h="1781860">
                <a:tc>
                  <a:txBody>
                    <a:bodyPr/>
                    <a:lstStyle/>
                    <a:p>
                      <a:pPr marL="0" marR="0" lvl="0" indent="0" algn="ctr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5200" b="1" dirty="0">
                          <a:solidFill>
                            <a:schemeClr val="bg1"/>
                          </a:solidFill>
                        </a:rPr>
                        <a:t>Idan</a:t>
                      </a:r>
                      <a:r>
                        <a:rPr lang="en-GB" sz="5200" b="1" baseline="0" dirty="0">
                          <a:solidFill>
                            <a:schemeClr val="bg1"/>
                          </a:solidFill>
                        </a:rPr>
                        <a:t> Tobis</a:t>
                      </a:r>
                      <a:endParaRPr lang="en-GB" sz="52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999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700668"/>
                  </a:ext>
                </a:extLst>
              </a:tr>
            </a:tbl>
          </a:graphicData>
        </a:graphic>
      </p:graphicFrame>
      <p:pic>
        <p:nvPicPr>
          <p:cNvPr id="1026" name="Picture 1" descr="Related image">
            <a:extLst>
              <a:ext uri="{FF2B5EF4-FFF2-40B4-BE49-F238E27FC236}">
                <a16:creationId xmlns:a16="http://schemas.microsoft.com/office/drawing/2014/main" id="{5A5333D2-7388-4619-A766-D87FC1725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0513" y="1040568"/>
            <a:ext cx="4252557" cy="281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E2E9B59-38DC-46AD-A4E5-9A55979323A6}"/>
              </a:ext>
            </a:extLst>
          </p:cNvPr>
          <p:cNvSpPr/>
          <p:nvPr/>
        </p:nvSpPr>
        <p:spPr>
          <a:xfrm>
            <a:off x="818147" y="4591050"/>
            <a:ext cx="23509706" cy="30743308"/>
          </a:xfrm>
          <a:prstGeom prst="roundRect">
            <a:avLst/>
          </a:prstGeom>
          <a:solidFill>
            <a:srgbClr val="009999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97E8D-8EAC-4A73-A1C8-30FEEE629843}"/>
              </a:ext>
            </a:extLst>
          </p:cNvPr>
          <p:cNvSpPr txBox="1"/>
          <p:nvPr/>
        </p:nvSpPr>
        <p:spPr>
          <a:xfrm>
            <a:off x="2380342" y="6604000"/>
            <a:ext cx="20190899" cy="230832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u="sng" dirty="0"/>
              <a:t>Introduction</a:t>
            </a:r>
          </a:p>
          <a:p>
            <a:r>
              <a:rPr lang="en-US" sz="3600" dirty="0" err="1"/>
              <a:t>GymTrainer</a:t>
            </a:r>
            <a:r>
              <a:rPr lang="en-US" sz="3600" dirty="0"/>
              <a:t> is a real-time AI fitness assistant that uses Computer Vision and Deep Learning to correct form and count repetitions. It operates on standard webcams, providing immediate audio-visual feedback for Squats, Push-ups, Presses, and Curls without specialized hardware.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9D9AA3B1-27AB-DC0B-2992-D635E413754A}"/>
              </a:ext>
            </a:extLst>
          </p:cNvPr>
          <p:cNvSpPr txBox="1"/>
          <p:nvPr/>
        </p:nvSpPr>
        <p:spPr>
          <a:xfrm>
            <a:off x="2380342" y="9043172"/>
            <a:ext cx="20190899" cy="34163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600" b="1" u="sng" dirty="0"/>
              <a:t>Architecture &amp; Methods</a:t>
            </a:r>
          </a:p>
          <a:p>
            <a:r>
              <a:rPr lang="en-US" sz="3600" b="1" dirty="0"/>
              <a:t>Input:</a:t>
            </a:r>
            <a:r>
              <a:rPr lang="en-US" sz="3600" dirty="0"/>
              <a:t> Real-time video fed into </a:t>
            </a:r>
            <a:r>
              <a:rPr lang="en-US" sz="3600" dirty="0" err="1"/>
              <a:t>MediaPipe</a:t>
            </a:r>
            <a:r>
              <a:rPr lang="en-US" sz="3600" dirty="0"/>
              <a:t> Pose to extract 33 3D skeletal landmarks.</a:t>
            </a:r>
          </a:p>
          <a:p>
            <a:r>
              <a:rPr lang="en-US" sz="3600" b="1" dirty="0"/>
              <a:t>Feature Engineering:</a:t>
            </a:r>
            <a:r>
              <a:rPr lang="en-US" sz="3600" dirty="0"/>
              <a:t> Raw coordinates converted into 6 joint angles.</a:t>
            </a:r>
          </a:p>
          <a:p>
            <a:r>
              <a:rPr lang="en-US" sz="3600" b="1" dirty="0"/>
              <a:t>Classification:</a:t>
            </a:r>
            <a:r>
              <a:rPr lang="en-US" sz="3600" dirty="0"/>
              <a:t> A custom LSTM Neural Network processes temporal windows (30 frames) to recognize movement patterns.</a:t>
            </a:r>
          </a:p>
          <a:p>
            <a:r>
              <a:rPr lang="en-US" sz="3600" b="1" dirty="0"/>
              <a:t>Logic:</a:t>
            </a:r>
            <a:r>
              <a:rPr lang="en-US" sz="3600" dirty="0"/>
              <a:t> Geometric rules track repetition progress and count reps based on the AI's classification.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4297FB20-220A-AAFC-00F1-E1DED6BBA997}"/>
              </a:ext>
            </a:extLst>
          </p:cNvPr>
          <p:cNvSpPr txBox="1"/>
          <p:nvPr/>
        </p:nvSpPr>
        <p:spPr>
          <a:xfrm>
            <a:off x="2380343" y="28278538"/>
            <a:ext cx="20190899" cy="286232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/>
              <a:t>Conclusions</a:t>
            </a:r>
          </a:p>
          <a:p>
            <a:r>
              <a:rPr lang="en-GB" sz="3600" b="1" dirty="0"/>
              <a:t>High Accuracy:</a:t>
            </a:r>
            <a:r>
              <a:rPr lang="en-GB" sz="3600" dirty="0"/>
              <a:t> Successfully distinguishes 4 exercise types using temporal data.</a:t>
            </a:r>
          </a:p>
          <a:p>
            <a:r>
              <a:rPr lang="en-GB" sz="3600" b="1" dirty="0"/>
              <a:t>Performance:</a:t>
            </a:r>
            <a:r>
              <a:rPr lang="en-GB" sz="3600" dirty="0"/>
              <a:t> Runs in real-time on standard CPUs.</a:t>
            </a:r>
          </a:p>
          <a:p>
            <a:r>
              <a:rPr lang="en-GB" sz="3600" b="1" dirty="0"/>
              <a:t>Robustness:</a:t>
            </a:r>
            <a:r>
              <a:rPr lang="en-GB" sz="3600" dirty="0"/>
              <a:t> Separating "Recognition" (LSTM) from "Counting" (Geometry) minimizes false positives and ensures accurate tracking.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73D874AE-6AB0-C952-D165-F45B31C69EA5}"/>
              </a:ext>
            </a:extLst>
          </p:cNvPr>
          <p:cNvSpPr txBox="1"/>
          <p:nvPr/>
        </p:nvSpPr>
        <p:spPr>
          <a:xfrm>
            <a:off x="2380342" y="31271708"/>
            <a:ext cx="20190899" cy="175432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3600" b="1" u="sng" dirty="0"/>
              <a:t>Discussions</a:t>
            </a:r>
            <a:endParaRPr lang="he-IL" sz="3600" b="1" u="sng" dirty="0"/>
          </a:p>
          <a:p>
            <a:r>
              <a:rPr lang="en-US" sz="3600" b="1" dirty="0"/>
              <a:t>Current Limitations:</a:t>
            </a:r>
            <a:r>
              <a:rPr lang="en-US" sz="3600" dirty="0"/>
              <a:t> The system relies heavily on clear visibility of joints. Accuracy drops when users wear baggy clothing or under poor lighting conditions</a:t>
            </a:r>
            <a:r>
              <a:rPr lang="he-IL" sz="3600" dirty="0"/>
              <a:t>.</a:t>
            </a:r>
            <a:endParaRPr lang="en-GB" sz="3600" dirty="0"/>
          </a:p>
        </p:txBody>
      </p:sp>
      <p:pic>
        <p:nvPicPr>
          <p:cNvPr id="9" name="תמונה 8" descr="תמונה שמכילה טקסט, תרשים, מפ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A94D825-8E42-1E13-A6F5-DD0A12FF9B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341" y="12825876"/>
            <a:ext cx="12556661" cy="6849088"/>
          </a:xfrm>
          <a:prstGeom prst="rect">
            <a:avLst/>
          </a:prstGeom>
        </p:spPr>
      </p:pic>
      <p:pic>
        <p:nvPicPr>
          <p:cNvPr id="11" name="תמונה 10" descr="תמונה שמכילה הנעלה, לבוש, אדם, כביש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F8E1F71-1F32-EFBD-5821-B2D64774CBF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64" r="25166"/>
          <a:stretch>
            <a:fillRect/>
          </a:stretch>
        </p:blipFill>
        <p:spPr>
          <a:xfrm>
            <a:off x="16894629" y="12832945"/>
            <a:ext cx="5676612" cy="6842019"/>
          </a:xfrm>
          <a:prstGeom prst="rect">
            <a:avLst/>
          </a:prstGeom>
        </p:spPr>
      </p:pic>
      <p:pic>
        <p:nvPicPr>
          <p:cNvPr id="10" name="תמונה 9" descr="תמונה שמכילה רהיטים, בתוך מבנה, צילום מסך, ספ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6E0A913D-20A7-4A52-9828-077475E12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73251" y="20509068"/>
            <a:ext cx="9602540" cy="7487695"/>
          </a:xfrm>
          <a:prstGeom prst="rect">
            <a:avLst/>
          </a:prstGeom>
        </p:spPr>
      </p:pic>
      <p:pic>
        <p:nvPicPr>
          <p:cNvPr id="13" name="תמונה 12" descr="תמונה שמכילה אדם, קיר, לבוש, טקסט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3CB32A42-55AD-09B9-4D82-E89048A599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33149" y="20509068"/>
            <a:ext cx="9485945" cy="748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58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3074</TotalTime>
  <Words>206</Words>
  <Application>Microsoft Office PowerPoint</Application>
  <PresentationFormat>מותאם אישית</PresentationFormat>
  <Paragraphs>17</Paragraphs>
  <Slides>1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Dmitry Patashov</dc:creator>
  <cp:lastModifiedBy>Amit Wagensberg</cp:lastModifiedBy>
  <cp:revision>45</cp:revision>
  <dcterms:created xsi:type="dcterms:W3CDTF">2019-01-27T10:54:29Z</dcterms:created>
  <dcterms:modified xsi:type="dcterms:W3CDTF">2026-02-02T15:37:44Z</dcterms:modified>
</cp:coreProperties>
</file>

<file path=docProps/thumbnail.jpeg>
</file>